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7"/>
  </p:notesMasterIdLst>
  <p:handoutMasterIdLst>
    <p:handoutMasterId r:id="rId38"/>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91" r:id="rId30"/>
    <p:sldId id="308" r:id="rId31"/>
    <p:sldId id="292" r:id="rId32"/>
    <p:sldId id="293" r:id="rId33"/>
    <p:sldId id="294" r:id="rId34"/>
    <p:sldId id="296" r:id="rId35"/>
    <p:sldId id="307" r:id="rId36"/>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30" autoAdjust="0"/>
    <p:restoredTop sz="79682"/>
  </p:normalViewPr>
  <p:slideViewPr>
    <p:cSldViewPr snapToObjects="1">
      <p:cViewPr varScale="1">
        <p:scale>
          <a:sx n="113" d="100"/>
          <a:sy n="113" d="100"/>
        </p:scale>
        <p:origin x="1872"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presProps" Target="presProps.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ableStyles" Target="tableStyles.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17.12.18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jpg>
</file>

<file path=ppt/media/image18.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17.12.18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determine order in which passengers board the plane depending on where seated. Boarding methods define order on seats.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a:t>
            </a:r>
            <a:r>
              <a:rPr lang="en-US" dirty="0" err="1"/>
              <a:t>nr</a:t>
            </a:r>
            <a:r>
              <a:rPr lang="en-US" dirty="0"/>
              <a:t>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628650" lvl="1" indent="-171450">
              <a:buFontTx/>
              <a:buChar char="-"/>
            </a:pPr>
            <a:r>
              <a:rPr lang="en-US" dirty="0"/>
              <a:t>See in simulation animation later</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171450" lvl="0" indent="-171450">
              <a:buFontTx/>
              <a:buChar char="-"/>
            </a:pPr>
            <a:endParaRPr lang="en-US" dirty="0"/>
          </a:p>
          <a:p>
            <a:pPr marL="171450" lvl="0" indent="-171450">
              <a:buFontTx/>
              <a:buChar char="-"/>
            </a:pPr>
            <a:r>
              <a:rPr lang="en-US" dirty="0"/>
              <a:t>Time: 60 seconds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 (skip)</a:t>
            </a:r>
          </a:p>
          <a:p>
            <a:pPr marL="171450" indent="-171450">
              <a:buFontTx/>
              <a:buChar char="-"/>
            </a:pPr>
            <a:r>
              <a:rPr lang="en-US" dirty="0"/>
              <a:t>Passenger load level at 100% (skip)</a:t>
            </a:r>
          </a:p>
          <a:p>
            <a:pPr marL="171450" indent="-171450">
              <a:buFontTx/>
              <a:buChar char="-"/>
            </a:pPr>
            <a:r>
              <a:rPr lang="en-US" dirty="0"/>
              <a:t>Luggage load level in our model is set to 90% (normal load for a full airplane) (skip) (Sag </a:t>
            </a:r>
            <a:r>
              <a:rPr lang="en-US" dirty="0" err="1"/>
              <a:t>einfach</a:t>
            </a:r>
            <a:r>
              <a:rPr lang="en-US" dirty="0"/>
              <a:t> same conditions)</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171450" lvl="0" indent="-171450">
              <a:buFontTx/>
              <a:buChar char="-"/>
            </a:pPr>
            <a:endParaRPr lang="en-US" dirty="0"/>
          </a:p>
          <a:p>
            <a:pPr marL="171450" lvl="0" indent="-171450">
              <a:buFontTx/>
              <a:buChar char="-"/>
            </a:pPr>
            <a:r>
              <a:rPr lang="en-US" dirty="0"/>
              <a:t>Time: 45 sec</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r>
              <a:rPr lang="en-US" dirty="0"/>
              <a:t>Time: 90</a:t>
            </a:r>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bting</a:t>
            </a:r>
            <a:r>
              <a:rPr lang="en-GB" sz="1200" kern="1200" dirty="0">
                <a:solidFill>
                  <a:schemeClr val="tx1"/>
                </a:solidFill>
                <a:effectLst/>
                <a:latin typeface="Arial" panose="020B0604020202020204" pitchFamily="34" charset="0"/>
                <a:ea typeface="+mn-ea"/>
                <a:cs typeface="+mn-cs"/>
              </a:rPr>
              <a:t> die </a:t>
            </a:r>
            <a:r>
              <a:rPr lang="en-GB" sz="1200" kern="1200" dirty="0" err="1">
                <a:solidFill>
                  <a:schemeClr val="tx1"/>
                </a:solidFill>
                <a:effectLst/>
                <a:latin typeface="Arial" panose="020B0604020202020204" pitchFamily="34" charset="0"/>
                <a:ea typeface="+mn-ea"/>
                <a:cs typeface="+mn-cs"/>
              </a:rPr>
              <a:t>scheisse</a:t>
            </a:r>
            <a:r>
              <a:rPr lang="en-GB" sz="1200" kern="1200" dirty="0">
                <a:solidFill>
                  <a:schemeClr val="tx1"/>
                </a:solidFill>
                <a:effectLst/>
                <a:latin typeface="Arial" panose="020B0604020202020204" pitchFamily="34" charset="0"/>
                <a:ea typeface="+mn-ea"/>
                <a:cs typeface="+mn-cs"/>
              </a:rPr>
              <a:t> auf den </a:t>
            </a:r>
            <a:r>
              <a:rPr lang="en-GB" sz="1200" kern="1200" dirty="0" err="1">
                <a:solidFill>
                  <a:schemeClr val="tx1"/>
                </a:solidFill>
                <a:effectLst/>
                <a:latin typeface="Arial" panose="020B0604020202020204" pitchFamily="34" charset="0"/>
                <a:ea typeface="+mn-ea"/>
                <a:cs typeface="+mn-cs"/>
              </a:rPr>
              <a:t>punkt</a:t>
            </a: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warum</a:t>
            </a:r>
            <a:r>
              <a:rPr lang="en-GB" sz="1200" kern="1200" dirty="0">
                <a:solidFill>
                  <a:schemeClr val="tx1"/>
                </a:solidFill>
                <a:effectLst/>
                <a:latin typeface="Arial" panose="020B0604020202020204" pitchFamily="34" charset="0"/>
                <a:ea typeface="+mn-ea"/>
                <a:cs typeface="+mn-cs"/>
              </a:rPr>
              <a:t> enabled alternation concurrent boarding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90</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a:p>
            <a:pPr marL="171450" indent="-171450">
              <a:buFontTx/>
              <a:buChar char="-"/>
            </a:pPr>
            <a:r>
              <a:rPr lang="en-US" dirty="0"/>
              <a:t>Concurrency is key for </a:t>
            </a:r>
            <a:r>
              <a:rPr lang="en-US" dirty="0" err="1"/>
              <a:t>steffen</a:t>
            </a:r>
            <a:r>
              <a:rPr lang="en-US" dirty="0"/>
              <a:t> </a:t>
            </a:r>
          </a:p>
          <a:p>
            <a:pPr marL="171450" indent="-171450">
              <a:buFontTx/>
              <a:buChar char="-"/>
            </a:pPr>
            <a:endParaRPr lang="en-US" dirty="0"/>
          </a:p>
          <a:p>
            <a:pPr marL="171450" indent="-171450">
              <a:buFontTx/>
              <a:buChar char="-"/>
            </a:pPr>
            <a:r>
              <a:rPr lang="en-US" dirty="0"/>
              <a:t>Time: 40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a:p>
            <a:pPr marL="171450" indent="-171450">
              <a:buFontTx/>
              <a:buChar char="-"/>
            </a:pPr>
            <a:endParaRPr lang="en-US" dirty="0"/>
          </a:p>
          <a:p>
            <a:pPr marL="171450" indent="-171450">
              <a:buFontTx/>
              <a:buChar char="-"/>
            </a:pPr>
            <a:r>
              <a:rPr lang="en-US" dirty="0"/>
              <a:t>Time: 30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Alternation enables concurrency.</a:t>
            </a:r>
          </a:p>
          <a:p>
            <a:r>
              <a:rPr lang="en-US" dirty="0"/>
              <a:t>- Conclusions were already mentioned in result analysis</a:t>
            </a:r>
          </a:p>
          <a:p>
            <a:r>
              <a:rPr lang="en-US" dirty="0"/>
              <a:t>Time: 20 ( 5)</a:t>
            </a:r>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Uniform actors: </a:t>
            </a:r>
            <a:r>
              <a:rPr lang="en-US" dirty="0" err="1"/>
              <a:t>personalaity</a:t>
            </a:r>
            <a:r>
              <a:rPr lang="en-US" dirty="0"/>
              <a:t>, groups, sizes etc.</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a:p>
            <a:pPr marL="171450" indent="-171450">
              <a:buFontTx/>
              <a:buChar char="-"/>
            </a:pPr>
            <a:r>
              <a:rPr lang="en-US" dirty="0"/>
              <a:t>for the last point only say that it will give better data</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0" lvl="0" indent="0">
              <a:buFontTx/>
              <a:buNone/>
            </a:pPr>
            <a:r>
              <a:rPr lang="en-US" dirty="0"/>
              <a:t>MENTION IMPACT ON COMMUNITY </a:t>
            </a:r>
          </a:p>
          <a:p>
            <a:pPr marL="171450" lvl="0" indent="-171450">
              <a:buFontTx/>
              <a:buChar char="-"/>
            </a:pPr>
            <a:r>
              <a:rPr lang="en-US" dirty="0"/>
              <a:t>SPRICH UEBER DEN TITLE&lt; ALLES KLAR MACHEN, OK COOL</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Time: 90 seconds</a:t>
            </a:r>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We faced challenges when building our model</a:t>
            </a:r>
          </a:p>
          <a:p>
            <a:pPr marL="171450" lvl="0" indent="-171450">
              <a:buFontTx/>
              <a:buChar char="-"/>
            </a:pPr>
            <a:r>
              <a:rPr lang="en-US" dirty="0"/>
              <a:t>Choosing where to abstract and what to take into account</a:t>
            </a:r>
          </a:p>
          <a:p>
            <a:pPr marL="628650" lvl="1" indent="-171450">
              <a:buFontTx/>
              <a:buChar char="-"/>
            </a:pPr>
            <a:r>
              <a:rPr lang="en-US" dirty="0"/>
              <a:t>Features plane</a:t>
            </a:r>
          </a:p>
          <a:p>
            <a:pPr marL="628650" lvl="1" indent="-171450">
              <a:buFontTx/>
              <a:buChar char="-"/>
            </a:pPr>
            <a:r>
              <a:rPr lang="en-US" dirty="0"/>
              <a:t>How model luggage</a:t>
            </a:r>
          </a:p>
          <a:p>
            <a:pPr marL="628650" lvl="1" indent="-171450">
              <a:buFontTx/>
              <a:buChar char="-"/>
            </a:pPr>
            <a:r>
              <a:rPr lang="en-US" dirty="0"/>
              <a:t>How design agents</a:t>
            </a:r>
          </a:p>
          <a:p>
            <a:pPr marL="628650" lvl="1" indent="-171450">
              <a:buFontTx/>
              <a:buChar char="-"/>
            </a:pPr>
            <a:r>
              <a:rPr lang="en-US" dirty="0"/>
              <a:t>How model movement in aisle</a:t>
            </a:r>
          </a:p>
          <a:p>
            <a:pPr marL="171450" lvl="0" indent="-171450">
              <a:buFontTx/>
              <a:buChar char="-"/>
            </a:pPr>
            <a:r>
              <a:rPr lang="en-US" dirty="0"/>
              <a:t>Especially decisions how to model interactions of agents, e.g. when they pass each other in aisle</a:t>
            </a:r>
          </a:p>
          <a:p>
            <a:pPr marL="171450" lvl="0" indent="-171450">
              <a:buFontTx/>
              <a:buChar char="-"/>
            </a:pPr>
            <a:endParaRPr lang="en-US" dirty="0"/>
          </a:p>
          <a:p>
            <a:pPr marL="171450" lvl="0" indent="-171450">
              <a:buFontTx/>
              <a:buChar char="-"/>
            </a:pPr>
            <a:r>
              <a:rPr lang="en-US" dirty="0"/>
              <a:t>Time: 30 seconds</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a:p>
            <a:pPr marL="171450" lvl="0" indent="-171450">
              <a:buFontTx/>
              <a:buChar char="-"/>
            </a:pPr>
            <a:endParaRPr lang="en-US" dirty="0"/>
          </a:p>
          <a:p>
            <a:pPr marL="171450" lvl="0" indent="-171450">
              <a:buFontTx/>
              <a:buChar char="-"/>
            </a:pPr>
            <a:r>
              <a:rPr lang="en-US" dirty="0"/>
              <a:t>Time: 45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a:p>
            <a:pPr marL="171450" lvl="0" indent="-171450">
              <a:buFont typeface="Arial" panose="020B0604020202020204" pitchFamily="34" charset="0"/>
              <a:buChar char="•"/>
            </a:pPr>
            <a:endParaRPr lang="de-CH" dirty="0"/>
          </a:p>
          <a:p>
            <a:pPr marL="171450" lvl="0" indent="-171450">
              <a:buFont typeface="Arial" panose="020B0604020202020204" pitchFamily="34" charset="0"/>
              <a:buChar char="•"/>
            </a:pPr>
            <a:r>
              <a:rPr lang="de-CH" dirty="0"/>
              <a:t>Time: 120 </a:t>
            </a:r>
            <a:r>
              <a:rPr lang="de-CH" dirty="0" err="1"/>
              <a:t>seconds</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2.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endParaRPr lang="en-GB" dirty="0">
              <a:solidFill>
                <a:schemeClr val="tx1">
                  <a:lumMod val="75000"/>
                </a:schemeClr>
              </a:solidFill>
            </a:endParaRPr>
          </a:p>
          <a:p>
            <a:r>
              <a:rPr lang="en-GB" dirty="0">
                <a:solidFill>
                  <a:schemeClr val="tx1">
                    <a:lumMod val="75000"/>
                  </a:schemeClr>
                </a:solidFill>
              </a:rPr>
              <a:t>Aisle congestions are a major source for increased boarding times</a:t>
            </a:r>
          </a:p>
          <a:p>
            <a:endParaRPr lang="en-GB" dirty="0">
              <a:solidFill>
                <a:schemeClr val="tx1">
                  <a:lumMod val="75000"/>
                </a:schemeClr>
              </a:solidFill>
            </a:endParaRPr>
          </a:p>
          <a:p>
            <a:r>
              <a:rPr lang="en-GB" dirty="0">
                <a:solidFill>
                  <a:schemeClr val="tx1">
                    <a:lumMod val="75000"/>
                  </a:schemeClr>
                </a:solidFill>
              </a:rPr>
              <a:t>Alternation effect as a mean of success</a:t>
            </a:r>
          </a:p>
          <a:p>
            <a:endParaRPr lang="en-GB" dirty="0">
              <a:solidFill>
                <a:schemeClr val="tx1">
                  <a:lumMod val="75000"/>
                </a:schemeClr>
              </a:solidFill>
            </a:endParaRPr>
          </a:p>
          <a:p>
            <a:r>
              <a:rPr lang="en-GB" dirty="0">
                <a:solidFill>
                  <a:schemeClr val="tx1">
                    <a:lumMod val="75000"/>
                  </a:schemeClr>
                </a:solidFill>
              </a:rPr>
              <a:t>Steffen method is the fastest</a:t>
            </a:r>
          </a:p>
          <a:p>
            <a:endParaRPr lang="en-GB" dirty="0">
              <a:solidFill>
                <a:schemeClr val="tx1">
                  <a:lumMod val="75000"/>
                </a:schemeClr>
              </a:solidFill>
            </a:endParaRPr>
          </a:p>
          <a:p>
            <a:r>
              <a:rPr lang="en-GB" dirty="0">
                <a:solidFill>
                  <a:schemeClr val="tx1">
                    <a:lumMod val="75000"/>
                  </a:schemeClr>
                </a:solidFill>
              </a:rPr>
              <a:t>Luggage load has a great influence on boarding time, especially for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23</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Mostly 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r>
              <a:rPr lang="en-GB" dirty="0">
                <a:solidFill>
                  <a:schemeClr val="tx1">
                    <a:lumMod val="75000"/>
                  </a:schemeClr>
                </a:solidFill>
              </a:rPr>
              <a:t>Real world implementation</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27</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- 2002</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 - 2008</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Reproduction of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Verification that Steffen is fastest</a:t>
            </a:r>
          </a:p>
          <a:p>
            <a:r>
              <a:rPr lang="en-GB" dirty="0">
                <a:solidFill>
                  <a:schemeClr val="tx1">
                    <a:lumMod val="75000"/>
                  </a:schemeClr>
                </a:solidFill>
              </a:rPr>
              <a:t>Random boarding faster than block boarding </a:t>
            </a:r>
          </a:p>
          <a:p>
            <a:r>
              <a:rPr lang="en-GB" dirty="0">
                <a:solidFill>
                  <a:schemeClr val="tx1">
                    <a:lumMod val="75000"/>
                  </a:schemeClr>
                </a:solidFill>
              </a:rPr>
              <a:t>Exposing “alternation” as a key factor</a:t>
            </a:r>
          </a:p>
          <a:p>
            <a:r>
              <a:rPr lang="en-GB" dirty="0">
                <a:solidFill>
                  <a:schemeClr val="tx1">
                    <a:lumMod val="75000"/>
                  </a:schemeClr>
                </a:solidFill>
              </a:rPr>
              <a:t>Analysing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Passengers</a:t>
            </a:r>
          </a:p>
          <a:p>
            <a:pPr lvl="1"/>
            <a:r>
              <a:rPr lang="en-GB" dirty="0"/>
              <a:t>Movement</a:t>
            </a:r>
          </a:p>
          <a:p>
            <a:r>
              <a:rPr lang="en-GB" dirty="0"/>
              <a:t>Passenger interaction</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1952</TotalTime>
  <Words>2355</Words>
  <Application>Microsoft Macintosh PowerPoint</Application>
  <PresentationFormat>Custom</PresentationFormat>
  <Paragraphs>384</Paragraphs>
  <Slides>27</Slides>
  <Notes>27</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27</vt:i4>
      </vt:variant>
    </vt:vector>
  </HeadingPairs>
  <TitlesOfParts>
    <vt:vector size="38"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47</cp:revision>
  <cp:lastPrinted>2013-06-08T11:22:51Z</cp:lastPrinted>
  <dcterms:created xsi:type="dcterms:W3CDTF">2018-12-16T10:52:36Z</dcterms:created>
  <dcterms:modified xsi:type="dcterms:W3CDTF">2018-12-18T14:13:00Z</dcterms:modified>
</cp:coreProperties>
</file>

<file path=docProps/thumbnail.jpeg>
</file>